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4022" r:id="rId2"/>
  </p:sldMasterIdLst>
  <p:notesMasterIdLst>
    <p:notesMasterId r:id="rId21"/>
  </p:notesMasterIdLst>
  <p:sldIdLst>
    <p:sldId id="344" r:id="rId3"/>
    <p:sldId id="407" r:id="rId4"/>
    <p:sldId id="429" r:id="rId5"/>
    <p:sldId id="410" r:id="rId6"/>
    <p:sldId id="427" r:id="rId7"/>
    <p:sldId id="430" r:id="rId8"/>
    <p:sldId id="431" r:id="rId9"/>
    <p:sldId id="432" r:id="rId10"/>
    <p:sldId id="433" r:id="rId11"/>
    <p:sldId id="434" r:id="rId12"/>
    <p:sldId id="435" r:id="rId13"/>
    <p:sldId id="436" r:id="rId14"/>
    <p:sldId id="437" r:id="rId15"/>
    <p:sldId id="438" r:id="rId16"/>
    <p:sldId id="439" r:id="rId17"/>
    <p:sldId id="440" r:id="rId18"/>
    <p:sldId id="441" r:id="rId19"/>
    <p:sldId id="355" r:id="rId20"/>
  </p:sldIdLst>
  <p:sldSz cx="9144000" cy="5143500" type="screen16x9"/>
  <p:notesSz cx="6858000" cy="9144000"/>
  <p:defaultTextStyle>
    <a:defPPr>
      <a:defRPr lang="ru-RU"/>
    </a:defPPr>
    <a:lvl1pPr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07988" indent="49213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815975" indent="98425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223963" indent="147638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631950" indent="196850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9"/>
    <a:srgbClr val="8D8C90"/>
    <a:srgbClr val="2806A4"/>
    <a:srgbClr val="891205"/>
    <a:srgbClr val="504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2055" autoAdjust="0"/>
    <p:restoredTop sz="94672" autoAdjust="0"/>
  </p:normalViewPr>
  <p:slideViewPr>
    <p:cSldViewPr>
      <p:cViewPr>
        <p:scale>
          <a:sx n="90" d="100"/>
          <a:sy n="90" d="100"/>
        </p:scale>
        <p:origin x="-1284" y="-522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EFD529E-AC07-4A63-8AD2-E74BD69F12B7}" type="datetimeFigureOut">
              <a:rPr lang="ru-RU"/>
              <a:pPr>
                <a:defRPr/>
              </a:pPr>
              <a:t>01.10.2020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D692A07-9525-4554-8AF3-8D70714CFA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391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7988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5975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3963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1950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5926138" y="3844925"/>
            <a:ext cx="923925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561" tIns="35780" rIns="71561" bIns="35780"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7C258-A5D3-439E-96F0-D0212E8BF5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5964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935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4110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5444069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1188" y="1492250"/>
            <a:ext cx="3740150" cy="3219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03738" y="1492250"/>
            <a:ext cx="3740150" cy="3219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7148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5640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5730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6794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513095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423293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59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FEAE0-9C1D-4983-B693-20CE1904AC2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16207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35713" y="558800"/>
            <a:ext cx="1908175" cy="41529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11188" y="558800"/>
            <a:ext cx="5572125" cy="4152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670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059DF-9280-44B3-9A49-F349F87ADD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6527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6A1DF-DF2B-4C85-8FE5-5F3CC7CF2B70}" type="datetime1">
              <a:rPr lang="ru-RU"/>
              <a:pPr>
                <a:defRPr/>
              </a:pPr>
              <a:t>01.10.2020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693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795F3-6AEE-4F26-8B8A-2F9DF08EFB93}" type="datetime1">
              <a:rPr lang="ru-RU"/>
              <a:pPr>
                <a:defRPr/>
              </a:pPr>
              <a:t>01.10.2020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375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9E1D1-B722-4C2B-94ED-67728BE9E346}" type="datetime1">
              <a:rPr lang="ru-RU"/>
              <a:pPr>
                <a:defRPr/>
              </a:pPr>
              <a:t>01.10.2020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155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Autofit/>
          </a:bodyPr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60725-FA39-4BC3-B3C3-A3CE83ABF7BB}" type="datetime1">
              <a:rPr lang="ru-RU"/>
              <a:pPr>
                <a:defRPr/>
              </a:pPr>
              <a:t>01.10.2020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BAFED-2DD9-4353-8BFB-2A71E855EAB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3008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75678-F752-4294-9231-9C1252022DDF}" type="datetime1">
              <a:rPr lang="ru-RU"/>
              <a:pPr>
                <a:defRPr/>
              </a:pPr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61372-559B-4D54-A8AC-194956EB5D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4195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7751B-66AA-4F90-979A-B4A4879BEDC8}" type="datetime1">
              <a:rPr lang="ru-RU"/>
              <a:pPr>
                <a:defRPr/>
              </a:pPr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142AB-48C0-41F8-9D0C-8E8578D232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1093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558800"/>
            <a:ext cx="763270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492250"/>
            <a:ext cx="763270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0CB4A8-8BAB-40A9-8F65-3DA1B7E3EB5B}" type="datetime1">
              <a:rPr lang="ru-RU"/>
              <a:pPr>
                <a:defRPr/>
              </a:pPr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2638" y="4398963"/>
            <a:ext cx="504825" cy="51276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6CE2286D-1B60-4A7C-B1EF-F270B8C234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39" r:id="rId1"/>
    <p:sldLayoutId id="2147485340" r:id="rId2"/>
    <p:sldLayoutId id="2147485341" r:id="rId3"/>
    <p:sldLayoutId id="2147485342" r:id="rId4"/>
    <p:sldLayoutId id="2147485343" r:id="rId5"/>
    <p:sldLayoutId id="2147485344" r:id="rId6"/>
    <p:sldLayoutId id="2147485325" r:id="rId7"/>
    <p:sldLayoutId id="2147485326" r:id="rId8"/>
    <p:sldLayoutId id="2147485327" r:id="rId9"/>
  </p:sldLayoutIdLst>
  <p:hf hdr="0" ftr="0" dt="0"/>
  <p:txStyles>
    <p:titleStyle>
      <a:lvl1pPr algn="l" defTabSz="815975" rtl="0" eaLnBrk="0" fontAlgn="base" hangingPunct="0"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72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44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716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88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84163" indent="-284163" algn="l" defTabSz="815975" rtl="0" eaLnBrk="0" fontAlgn="base" hangingPunct="0">
        <a:spcBef>
          <a:spcPct val="20000"/>
        </a:spcBef>
        <a:spcAft>
          <a:spcPct val="0"/>
        </a:spcAft>
        <a:buFont typeface="+mj-lt"/>
        <a:defRPr sz="24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163" indent="173038" algn="l" defTabSz="815975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213" indent="-203200" algn="l" defTabSz="81597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319213" algn="just" defTabSz="815975" rtl="0" eaLnBrk="0" fontAlgn="base" hangingPunct="0">
        <a:lnSpc>
          <a:spcPts val="1900"/>
        </a:lnSpc>
        <a:spcBef>
          <a:spcPts val="400"/>
        </a:spcBef>
        <a:spcAft>
          <a:spcPct val="0"/>
        </a:spcAft>
        <a:buFont typeface="Arial" pitchFamily="34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363" indent="706438" algn="l" defTabSz="815975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558800"/>
            <a:ext cx="763270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3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492250"/>
            <a:ext cx="763270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28" r:id="rId1"/>
    <p:sldLayoutId id="2147485329" r:id="rId2"/>
    <p:sldLayoutId id="2147485330" r:id="rId3"/>
    <p:sldLayoutId id="2147485331" r:id="rId4"/>
    <p:sldLayoutId id="2147485332" r:id="rId5"/>
    <p:sldLayoutId id="2147485333" r:id="rId6"/>
    <p:sldLayoutId id="2147485334" r:id="rId7"/>
    <p:sldLayoutId id="2147485335" r:id="rId8"/>
    <p:sldLayoutId id="2147485336" r:id="rId9"/>
    <p:sldLayoutId id="2147485337" r:id="rId10"/>
    <p:sldLayoutId id="2147485338" r:id="rId11"/>
  </p:sldLayoutIdLst>
  <p:hf hdr="0" ftr="0" dt="0"/>
  <p:txStyles>
    <p:titleStyle>
      <a:lvl1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72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44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716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88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84163" indent="-284163" algn="l" defTabSz="815975" rtl="0" eaLnBrk="0" fontAlgn="base" hangingPunct="0">
        <a:spcBef>
          <a:spcPct val="20000"/>
        </a:spcBef>
        <a:spcAft>
          <a:spcPct val="0"/>
        </a:spcAft>
        <a:buFont typeface="+mj-lt"/>
        <a:defRPr sz="2400">
          <a:solidFill>
            <a:srgbClr val="005AA9"/>
          </a:solidFill>
          <a:latin typeface="+mn-lt"/>
          <a:ea typeface="+mn-ea"/>
          <a:cs typeface="+mn-cs"/>
        </a:defRPr>
      </a:lvl1pPr>
      <a:lvl2pPr marL="284163" indent="173038" algn="l" defTabSz="815975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000">
          <a:solidFill>
            <a:srgbClr val="504F53"/>
          </a:solidFill>
          <a:latin typeface="+mn-lt"/>
        </a:defRPr>
      </a:lvl2pPr>
      <a:lvl3pPr marL="557213" indent="-203200" algn="l" defTabSz="81597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rgbClr val="504F53"/>
          </a:solidFill>
          <a:latin typeface="+mn-lt"/>
        </a:defRPr>
      </a:lvl3pPr>
      <a:lvl4pPr marL="1600200" indent="-1319213" algn="just" defTabSz="815975" rtl="0" eaLnBrk="0" fontAlgn="base" hangingPunct="0">
        <a:lnSpc>
          <a:spcPts val="1900"/>
        </a:lnSpc>
        <a:spcBef>
          <a:spcPts val="400"/>
        </a:spcBef>
        <a:spcAft>
          <a:spcPct val="0"/>
        </a:spcAft>
        <a:buFont typeface="Arial" pitchFamily="34" charset="0"/>
        <a:defRPr sz="1600">
          <a:solidFill>
            <a:srgbClr val="504F53"/>
          </a:solidFill>
          <a:latin typeface="+mn-lt"/>
        </a:defRPr>
      </a:lvl4pPr>
      <a:lvl5pPr marL="1122363" indent="706438" algn="l" defTabSz="815975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400">
          <a:solidFill>
            <a:srgbClr val="8D8C90"/>
          </a:solidFill>
          <a:latin typeface="+mn-lt"/>
        </a:defRPr>
      </a:lvl5pPr>
      <a:lvl6pPr marL="1579563" indent="706438" algn="l" defTabSz="815975" rtl="0" fontAlgn="base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400">
          <a:solidFill>
            <a:srgbClr val="8D8C90"/>
          </a:solidFill>
          <a:latin typeface="+mn-lt"/>
        </a:defRPr>
      </a:lvl6pPr>
      <a:lvl7pPr marL="2036763" indent="706438" algn="l" defTabSz="815975" rtl="0" fontAlgn="base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400">
          <a:solidFill>
            <a:srgbClr val="8D8C90"/>
          </a:solidFill>
          <a:latin typeface="+mn-lt"/>
        </a:defRPr>
      </a:lvl7pPr>
      <a:lvl8pPr marL="2493963" indent="706438" algn="l" defTabSz="815975" rtl="0" fontAlgn="base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400">
          <a:solidFill>
            <a:srgbClr val="8D8C90"/>
          </a:solidFill>
          <a:latin typeface="+mn-lt"/>
        </a:defRPr>
      </a:lvl8pPr>
      <a:lvl9pPr marL="2951163" indent="706438" algn="l" defTabSz="815975" rtl="0" fontAlgn="base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4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971550" y="2643188"/>
            <a:ext cx="7416800" cy="1081087"/>
          </a:xfrm>
        </p:spPr>
        <p:txBody>
          <a:bodyPr/>
          <a:lstStyle/>
          <a:p>
            <a:pPr algn="ctr" eaLnBrk="1" hangingPunct="1"/>
            <a:r>
              <a:rPr lang="ru-RU" altLang="ru-RU" sz="1800" smtClean="0">
                <a:solidFill>
                  <a:schemeClr val="bg1"/>
                </a:solidFill>
              </a:rPr>
              <a:t>«Выбор налогового режима в связи с отменой ЕНВД»</a:t>
            </a:r>
            <a:br>
              <a:rPr lang="ru-RU" altLang="ru-RU" sz="1800" smtClean="0">
                <a:solidFill>
                  <a:schemeClr val="bg1"/>
                </a:solidFill>
              </a:rPr>
            </a:br>
            <a:r>
              <a:rPr lang="ru-RU" altLang="ru-RU" sz="1800" smtClean="0">
                <a:solidFill>
                  <a:schemeClr val="bg1"/>
                </a:solidFill>
              </a:rPr>
              <a:t>(порядок снятия с учета организаций и индивидуальных предпринимателей, состоящих на учете в налоговых органах в качестве налогоплательщиков ЕНВД, возможности сервисов ФНС России)</a:t>
            </a:r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403350" y="3724275"/>
            <a:ext cx="6400800" cy="863600"/>
          </a:xfrm>
        </p:spPr>
        <p:txBody>
          <a:bodyPr/>
          <a:lstStyle/>
          <a:p>
            <a:pPr marL="0" indent="0" algn="ctr" eaLnBrk="1" hangingPunct="1"/>
            <a:r>
              <a:rPr lang="ru-RU" altLang="ru-RU" sz="1600" smtClean="0">
                <a:solidFill>
                  <a:schemeClr val="bg1"/>
                </a:solidFill>
              </a:rPr>
              <a:t>Старший государственный налоговый инспектор</a:t>
            </a:r>
          </a:p>
          <a:p>
            <a:pPr marL="0" indent="0" algn="ctr" eaLnBrk="1" hangingPunct="1"/>
            <a:r>
              <a:rPr lang="ru-RU" altLang="ru-RU" sz="1600" smtClean="0">
                <a:solidFill>
                  <a:schemeClr val="bg1"/>
                </a:solidFill>
              </a:rPr>
              <a:t> отдела учета и работы с налогоплательщиками </a:t>
            </a:r>
          </a:p>
          <a:p>
            <a:pPr marL="0" indent="0" algn="ctr" eaLnBrk="1" hangingPunct="1"/>
            <a:r>
              <a:rPr lang="ru-RU" altLang="ru-RU" sz="1600" smtClean="0">
                <a:solidFill>
                  <a:schemeClr val="bg1"/>
                </a:solidFill>
              </a:rPr>
              <a:t>Межрайонной ИФНС России № 3 по Удмуртской Республике </a:t>
            </a:r>
          </a:p>
          <a:p>
            <a:pPr marL="0" indent="0" algn="ctr" eaLnBrk="1" hangingPunct="1"/>
            <a:r>
              <a:rPr lang="ru-RU" altLang="ru-RU" sz="2800" b="1" smtClean="0">
                <a:solidFill>
                  <a:schemeClr val="bg1"/>
                </a:solidFill>
              </a:rPr>
              <a:t>Чунарев Константин Александрович</a:t>
            </a:r>
          </a:p>
        </p:txBody>
      </p:sp>
      <p:sp>
        <p:nvSpPr>
          <p:cNvPr id="9220" name="TextBox 4"/>
          <p:cNvSpPr txBox="1">
            <a:spLocks noChangeArrowheads="1"/>
          </p:cNvSpPr>
          <p:nvPr/>
        </p:nvSpPr>
        <p:spPr bwMode="auto">
          <a:xfrm>
            <a:off x="2339975" y="1779588"/>
            <a:ext cx="417671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306" tIns="52153" rIns="104306" bIns="52153" anchor="ctr"/>
          <a:lstStyle>
            <a:lvl1pPr defTabSz="1042988" eaLnBrk="0" hangingPunct="0">
              <a:spcBef>
                <a:spcPct val="20000"/>
              </a:spcBef>
              <a:buFont typeface="+mj-lt"/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defTabSz="1042988" eaLnBrk="0" hangingPunct="0">
              <a:spcBef>
                <a:spcPct val="20000"/>
              </a:spcBef>
              <a:buFont typeface="Arial" pitchFamily="34" charset="0"/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defTabSz="1042988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defTabSz="1042988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defTabSz="104298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FFFFFF"/>
                </a:solidFill>
              </a:rPr>
              <a:t>ФЕДЕРАЛЬНАЯ НАЛОГОВАЯ СЛУЖБА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59B4C-8F94-4593-806A-D2EB51FD4CAF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pic>
        <p:nvPicPr>
          <p:cNvPr id="18435" name="Picture 5" descr="C:\Users\user\Desktop\Рисунок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25438"/>
            <a:ext cx="7704137" cy="460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2B0B0C-2150-439D-9103-992C4AB0F49F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pic>
        <p:nvPicPr>
          <p:cNvPr id="19459" name="Picture 4" descr="C:\Users\user\Desktop\Рисунок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68288"/>
            <a:ext cx="74168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DB7D53-ADA2-484B-804B-D53F90F92DD0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pic>
        <p:nvPicPr>
          <p:cNvPr id="20483" name="Picture 4" descr="C:\Users\user\Desktop\Рисунок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95263"/>
            <a:ext cx="7561262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4CF572-1109-4DF0-B346-48A3DE3C3D78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pic>
        <p:nvPicPr>
          <p:cNvPr id="21507" name="Picture 4" descr="C:\Users\user\Desktop\Рисунок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39725"/>
            <a:ext cx="7632700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54C0AA-BD62-428B-AD9C-9F7636316412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pic>
        <p:nvPicPr>
          <p:cNvPr id="22531" name="Picture 4" descr="C:\Users\user\Desktop\Рисунок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534988"/>
            <a:ext cx="626745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8D6EEB-401D-448D-B9E8-728DD33A0CFE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pic>
        <p:nvPicPr>
          <p:cNvPr id="23555" name="Рисунок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9" b="4169"/>
          <a:stretch>
            <a:fillRect/>
          </a:stretch>
        </p:blipFill>
        <p:spPr bwMode="auto">
          <a:xfrm>
            <a:off x="684213" y="268288"/>
            <a:ext cx="7488237" cy="460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605084-3BDA-4C3C-B8B4-5BAC916226D3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pic>
        <p:nvPicPr>
          <p:cNvPr id="24579" name="Picture 4" descr="C:\Users\user\Desktop\Рисунок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95263"/>
            <a:ext cx="7561262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65FAA0-16AF-4F5B-9BE4-B290B22DB801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pic>
        <p:nvPicPr>
          <p:cNvPr id="25603" name="Picture 4" descr="C:\Users\user\Desktop\Рисунок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68288"/>
            <a:ext cx="7488238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2"/>
          <p:cNvSpPr>
            <a:spLocks noGrp="1"/>
          </p:cNvSpPr>
          <p:nvPr>
            <p:ph type="title"/>
          </p:nvPr>
        </p:nvSpPr>
        <p:spPr>
          <a:xfrm>
            <a:off x="755650" y="2139950"/>
            <a:ext cx="7632700" cy="946150"/>
          </a:xfrm>
        </p:spPr>
        <p:txBody>
          <a:bodyPr/>
          <a:lstStyle/>
          <a:p>
            <a:pPr algn="ctr" defTabSz="815975" fontAlgn="base">
              <a:spcAft>
                <a:spcPct val="0"/>
              </a:spcAft>
            </a:pPr>
            <a:r>
              <a:rPr lang="ru-RU" altLang="ru-RU" smtClean="0"/>
              <a:t>Спасибо за внимание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AAE7D1-3AF5-47D2-A07A-622269774DAD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2C4B73-1209-4DFA-9C2A-E413C88E4B4B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10243" name="TextBox 4"/>
          <p:cNvSpPr txBox="1">
            <a:spLocks noChangeArrowheads="1"/>
          </p:cNvSpPr>
          <p:nvPr/>
        </p:nvSpPr>
        <p:spPr bwMode="auto">
          <a:xfrm>
            <a:off x="539750" y="555625"/>
            <a:ext cx="7858125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88900" eaLnBrk="0" hangingPunct="0">
              <a:spcBef>
                <a:spcPct val="20000"/>
              </a:spcBef>
              <a:buFont typeface="+mj-lt"/>
              <a:tabLst>
                <a:tab pos="179388" algn="l"/>
              </a:tabLst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eaLnBrk="0" hangingPunct="0">
              <a:spcBef>
                <a:spcPct val="20000"/>
              </a:spcBef>
              <a:buFont typeface="Arial" pitchFamily="34" charset="0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b="1">
                <a:latin typeface="Arial" pitchFamily="34" charset="0"/>
                <a:cs typeface="Times New Roman" pitchFamily="18" charset="0"/>
              </a:rPr>
              <a:t>Пункт 8 статьи 5 Федерального Закона от 29.07.2012 № 97-ФЗ «О внесении изменений в часть первую и часть вторую Налогового кодекса Российской Федерации и статью 26 Федерального закона "О банках и банковской деятельности»:</a:t>
            </a:r>
          </a:p>
          <a:p>
            <a:pPr algn="ctr"/>
            <a:endParaRPr lang="ru-RU" altLang="ru-RU" b="1">
              <a:latin typeface="Arial" pitchFamily="34" charset="0"/>
              <a:cs typeface="Times New Roman" pitchFamily="18" charset="0"/>
            </a:endParaRPr>
          </a:p>
          <a:p>
            <a:pPr algn="ctr"/>
            <a:r>
              <a:rPr lang="ru-RU" altLang="ru-RU" b="1" i="1">
                <a:solidFill>
                  <a:srgbClr val="FF0000"/>
                </a:solidFill>
                <a:latin typeface="Arial" pitchFamily="34" charset="0"/>
                <a:cs typeface="Times New Roman" pitchFamily="18" charset="0"/>
              </a:rPr>
              <a:t>Положения главы 26.3 части второй Налогового кодекса Российской Федерации не применяются с 1 января 2021 года.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AD77D1-75F9-4CBD-A0C1-D062BF707A82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11267" name="TextBox 4"/>
          <p:cNvSpPr txBox="1">
            <a:spLocks noChangeArrowheads="1"/>
          </p:cNvSpPr>
          <p:nvPr/>
        </p:nvSpPr>
        <p:spPr bwMode="auto">
          <a:xfrm>
            <a:off x="441325" y="411163"/>
            <a:ext cx="7929563" cy="486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88900" eaLnBrk="0" hangingPunct="0">
              <a:spcBef>
                <a:spcPct val="20000"/>
              </a:spcBef>
              <a:buFont typeface="+mj-lt"/>
              <a:tabLst>
                <a:tab pos="179388" algn="l"/>
              </a:tabLst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eaLnBrk="0" hangingPunct="0">
              <a:spcBef>
                <a:spcPct val="20000"/>
              </a:spcBef>
              <a:buFont typeface="Arial" pitchFamily="34" charset="0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1400" b="1">
                <a:latin typeface="Arial" pitchFamily="34" charset="0"/>
                <a:cs typeface="Times New Roman" pitchFamily="18" charset="0"/>
              </a:rPr>
              <a:t>-	Система налогообложения для сельскохозяйственных товаропроизводителей (единый сельскохозяйственный налог) (Глава 26.1 НК РФ)</a:t>
            </a:r>
          </a:p>
          <a:p>
            <a:pPr algn="ctr"/>
            <a:r>
              <a:rPr lang="ru-RU" altLang="ru-RU" sz="1400" b="1" i="1">
                <a:solidFill>
                  <a:srgbClr val="FF0000"/>
                </a:solidFill>
                <a:latin typeface="Arial" pitchFamily="34" charset="0"/>
                <a:cs typeface="Times New Roman" pitchFamily="18" charset="0"/>
              </a:rPr>
              <a:t>уведомление о переходе на ЕСХН представляется в налоговый орган до 31.12.2020;</a:t>
            </a:r>
          </a:p>
          <a:p>
            <a:pPr algn="ctr"/>
            <a:r>
              <a:rPr lang="ru-RU" altLang="ru-RU" sz="1400" b="1">
                <a:latin typeface="Arial" pitchFamily="34" charset="0"/>
                <a:cs typeface="Times New Roman" pitchFamily="18" charset="0"/>
              </a:rPr>
              <a:t>-	Упрощенная система налогообложения (Глава 26.2 НК РФ)</a:t>
            </a:r>
          </a:p>
          <a:p>
            <a:pPr algn="ctr"/>
            <a:r>
              <a:rPr lang="ru-RU" altLang="ru-RU" sz="1400" b="1" i="1">
                <a:solidFill>
                  <a:srgbClr val="FF0000"/>
                </a:solidFill>
                <a:latin typeface="Arial" pitchFamily="34" charset="0"/>
                <a:cs typeface="Times New Roman" pitchFamily="18" charset="0"/>
              </a:rPr>
              <a:t>уведомление о переходе на УСН представляется в налоговый орган до 31.12.2020;</a:t>
            </a:r>
          </a:p>
          <a:p>
            <a:pPr algn="ctr"/>
            <a:r>
              <a:rPr lang="ru-RU" altLang="ru-RU" sz="1400" b="1">
                <a:latin typeface="Arial" pitchFamily="34" charset="0"/>
                <a:cs typeface="Times New Roman" pitchFamily="18" charset="0"/>
              </a:rPr>
              <a:t>-	Патентная система налогообложения (Глава 26.5 НК РФ)</a:t>
            </a:r>
          </a:p>
          <a:p>
            <a:pPr algn="ctr"/>
            <a:r>
              <a:rPr lang="ru-RU" altLang="ru-RU" sz="1400" b="1" i="1">
                <a:solidFill>
                  <a:srgbClr val="FF0000"/>
                </a:solidFill>
                <a:latin typeface="Arial" pitchFamily="34" charset="0"/>
                <a:cs typeface="Times New Roman" pitchFamily="18" charset="0"/>
              </a:rPr>
              <a:t>заявление на получение патента подается в налоговый орган за 10 дней до начала применения ПСН;</a:t>
            </a:r>
          </a:p>
          <a:p>
            <a:pPr algn="ctr"/>
            <a:r>
              <a:rPr lang="ru-RU" altLang="ru-RU" sz="1400" b="1">
                <a:latin typeface="Arial" pitchFamily="34" charset="0"/>
                <a:cs typeface="Times New Roman" pitchFamily="18" charset="0"/>
              </a:rPr>
              <a:t>-	Налог на профессиональный доход (Федеральный Закон от 27.11.2018 №422-ФЗ)</a:t>
            </a:r>
          </a:p>
          <a:p>
            <a:pPr algn="ctr"/>
            <a:r>
              <a:rPr lang="ru-RU" altLang="ru-RU" sz="1400" b="1" i="1">
                <a:solidFill>
                  <a:srgbClr val="FF0000"/>
                </a:solidFill>
                <a:latin typeface="Arial" pitchFamily="34" charset="0"/>
                <a:cs typeface="Times New Roman" pitchFamily="18" charset="0"/>
              </a:rPr>
              <a:t>для применения НПД нужно зарегистрироваться в приложении «Мой налог»;</a:t>
            </a:r>
          </a:p>
          <a:p>
            <a:pPr algn="ctr"/>
            <a:r>
              <a:rPr lang="ru-RU" altLang="ru-RU" sz="1400" b="1">
                <a:latin typeface="Arial" pitchFamily="34" charset="0"/>
                <a:cs typeface="Times New Roman" pitchFamily="18" charset="0"/>
              </a:rPr>
              <a:t>-	Общая система налогообложения (Главы 21, 23, 25 НК РФ).</a:t>
            </a:r>
          </a:p>
          <a:p>
            <a:pPr algn="ctr"/>
            <a:r>
              <a:rPr lang="ru-RU" altLang="ru-RU" sz="1400" b="1">
                <a:latin typeface="Arial" pitchFamily="34" charset="0"/>
                <a:cs typeface="Times New Roman" pitchFamily="18" charset="0"/>
              </a:rPr>
              <a:t>(налог на добавленную стоимость, налог на доходы физических лиц, налог на прибыль организаций)</a:t>
            </a:r>
          </a:p>
          <a:p>
            <a:pPr algn="ctr"/>
            <a:endParaRPr lang="ru-RU" altLang="ru-RU" sz="1400" b="1">
              <a:latin typeface="Arial" pitchFamily="34" charset="0"/>
              <a:cs typeface="Times New Roman" pitchFamily="18" charset="0"/>
            </a:endParaRPr>
          </a:p>
          <a:p>
            <a:pPr algn="ctr"/>
            <a:r>
              <a:rPr lang="ru-RU" altLang="ru-RU" sz="1800" b="1" i="1">
                <a:solidFill>
                  <a:srgbClr val="FF0000"/>
                </a:solidFill>
                <a:latin typeface="Arial" pitchFamily="34" charset="0"/>
                <a:cs typeface="Times New Roman" pitchFamily="18" charset="0"/>
              </a:rPr>
              <a:t>Предприниматели, не перешедшие на иной специальный налоговый режим, автоматически переходят с 1 января 2021 года на общий режим налогообложения!!!</a:t>
            </a:r>
          </a:p>
          <a:p>
            <a:pPr algn="ctr"/>
            <a:endParaRPr lang="ru-RU" altLang="ru-RU" b="1">
              <a:latin typeface="Arial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ACE77D-9D85-44B4-AF49-EF7A684AB5A6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12291" name="TextBox 4"/>
          <p:cNvSpPr txBox="1">
            <a:spLocks noChangeArrowheads="1"/>
          </p:cNvSpPr>
          <p:nvPr/>
        </p:nvSpPr>
        <p:spPr bwMode="auto">
          <a:xfrm>
            <a:off x="395288" y="484188"/>
            <a:ext cx="7993062" cy="424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+mj-lt"/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eaLnBrk="0" hangingPunct="0">
              <a:spcBef>
                <a:spcPct val="20000"/>
              </a:spcBef>
              <a:buFont typeface="Arial" pitchFamily="34" charset="0"/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Приказ ФНС России от 11.12.2012 N ММВ-7-6/941@</a:t>
            </a:r>
          </a:p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"Об утверждении форм и форматов представления заявлений о постановке на учет и снятии с учета в налоговых органах организаций и индивидуальных предпринимателей в качестве налогоплательщиков единого налога на вмененный доход для отдельных видов деятельности, а также порядка заполнения этих форм":</a:t>
            </a:r>
          </a:p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ru-RU" altLang="ru-RU" sz="1800" b="1" i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 форма № ЕНВД-1 / форма № ЕНВД-2 </a:t>
            </a:r>
            <a:r>
              <a:rPr lang="ru-RU" altLang="ru-RU" sz="1800" b="1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– для постановки на учет соответственно организации / индивидуального предпринимателя;</a:t>
            </a:r>
          </a:p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ru-RU" altLang="ru-RU" sz="1800" b="1" i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 форма № ЕНВД-3 / форма № ЕНВД-4 </a:t>
            </a:r>
            <a:r>
              <a:rPr lang="ru-RU" altLang="ru-RU" sz="1800" b="1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– для снятия с учета соответственно организации / индивидуального предпринимателя;</a:t>
            </a:r>
          </a:p>
          <a:p>
            <a:pPr algn="ctr" defTabSz="914400" eaLnBrk="1" hangingPunct="1">
              <a:spcBef>
                <a:spcPct val="0"/>
              </a:spcBef>
              <a:buFontTx/>
              <a:buNone/>
            </a:pPr>
            <a:endParaRPr lang="ru-RU" altLang="ru-RU" sz="1800" b="1" i="1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ru-RU" altLang="ru-RU" sz="1800" b="1" i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Для снятия с учета в качестве плательщиков ЕНВД с 01.01.2021 заявление о снятии с учета подавать не нужно (письмо ФНС России от 21.08.2020 № СД-4-3/13544@)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CB4C2-D10F-4B14-AAC1-05ECBC698ECD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520700" y="484188"/>
            <a:ext cx="7858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88900" eaLnBrk="0" hangingPunct="0">
              <a:spcBef>
                <a:spcPct val="20000"/>
              </a:spcBef>
              <a:buFont typeface="+mj-lt"/>
              <a:tabLst>
                <a:tab pos="179388" algn="l"/>
              </a:tabLst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eaLnBrk="0" hangingPunct="0">
              <a:spcBef>
                <a:spcPct val="20000"/>
              </a:spcBef>
              <a:buFont typeface="Arial" pitchFamily="34" charset="0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1600" b="1">
                <a:latin typeface="Arial" pitchFamily="34" charset="0"/>
                <a:cs typeface="Times New Roman" pitchFamily="18" charset="0"/>
              </a:rPr>
              <a:t>Информационно-аналитические данные по состоянию на 01.07.2020 о количестве налогоплательщиков применяющих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01663" y="1131888"/>
          <a:ext cx="7696201" cy="36512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0124"/>
                <a:gridCol w="710124"/>
                <a:gridCol w="986637"/>
                <a:gridCol w="986637"/>
                <a:gridCol w="1022179"/>
                <a:gridCol w="1221214"/>
                <a:gridCol w="1221214"/>
                <a:gridCol w="838072"/>
              </a:tblGrid>
              <a:tr h="309510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Код УФНС РФ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Количество НП, зарегистрированных в качестве плательщика ЕНВД: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98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всего: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из них: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</a:tr>
              <a:tr h="7656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из них представляют декларации по ТКС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совмещают с УСН (из гр. 2)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совмещают с ЕСХН (из гр. 2)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Потенциально будут применять ОСНО </a:t>
                      </a:r>
                      <a:br>
                        <a:rPr lang="ru-RU" sz="900">
                          <a:effectLst/>
                        </a:rPr>
                      </a:br>
                      <a:r>
                        <a:rPr lang="ru-RU" sz="900">
                          <a:effectLst/>
                        </a:rPr>
                        <a:t>(из гр. 2)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 </a:t>
                      </a:r>
                      <a:br>
                        <a:rPr lang="ru-RU" sz="900">
                          <a:effectLst/>
                        </a:rPr>
                      </a:br>
                      <a:r>
                        <a:rPr lang="ru-RU" sz="900">
                          <a:effectLst/>
                        </a:rPr>
                        <a:t>грф.7 от грф.2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</a:tr>
              <a:tr h="4479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ЮЛ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ИП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98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5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8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</a:tr>
              <a:tr h="1498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9200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939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105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577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635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0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304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32.37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</a:tr>
              <a:tr h="1498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5900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706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46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324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410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0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296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41.93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</a:tr>
              <a:tr h="1498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9100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19 273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673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15 422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10 495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10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8 769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45.50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</a:tr>
              <a:tr h="149869"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……..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98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4300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12 414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1 336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8 670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5 278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10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7 127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57.41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</a:tr>
              <a:tr h="1498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7800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52 460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5 189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24 885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21 830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30 628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58.38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</a:tr>
              <a:tr h="1498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1800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15 198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1 212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10 229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6 242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17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8 939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58.82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>
                    <a:solidFill>
                      <a:srgbClr val="FF0000"/>
                    </a:solidFill>
                  </a:tcPr>
                </a:tc>
              </a:tr>
              <a:tr h="1498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3500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13 958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1 197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9 354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5 707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10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8 241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59.04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</a:tr>
              <a:tr h="1498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1100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9 650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1 017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6 414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3 794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5 850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60.62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</a:tr>
              <a:tr h="149869"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……..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98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0500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18 426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424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6 665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2 308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85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16 045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87.08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</a:tr>
              <a:tr h="1498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2000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4 669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55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1 204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481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21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4 171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89.33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1715" marR="51715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B3EDFA-1548-46C1-808D-12981FFBF6BD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pic>
        <p:nvPicPr>
          <p:cNvPr id="14339" name="Picture 4" descr="C:\Users\user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339725"/>
            <a:ext cx="6480175" cy="453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CB483B-4E74-4381-9E08-CBB91C656949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pic>
        <p:nvPicPr>
          <p:cNvPr id="15363" name="Picture 4" descr="C:\Users\user\Desktop\Рисунок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52413"/>
            <a:ext cx="7200900" cy="463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484346-39B6-4940-9D2F-837CBD81047E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pic>
        <p:nvPicPr>
          <p:cNvPr id="16387" name="Picture 4" descr="C:\Users\user\Desktop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411163"/>
            <a:ext cx="62611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982773-6021-4BE4-81D2-515952C8316F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pic>
        <p:nvPicPr>
          <p:cNvPr id="17411" name="Рисунок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" t="354" r="-249" b="4607"/>
          <a:stretch>
            <a:fillRect/>
          </a:stretch>
        </p:blipFill>
        <p:spPr bwMode="auto">
          <a:xfrm>
            <a:off x="684213" y="268288"/>
            <a:ext cx="7559675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000000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9_Ppt0000009">
  <a:themeElements>
    <a:clrScheme name="9_Ppt0000009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Ppt0000009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Ppt0000009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Ppt0000009</Template>
  <TotalTime>7404</TotalTime>
  <Words>409</Words>
  <Application>Microsoft Office PowerPoint</Application>
  <PresentationFormat>Экран (16:9)</PresentationFormat>
  <Paragraphs>152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+mj-lt</vt:lpstr>
      <vt:lpstr>Times New Roman</vt:lpstr>
      <vt:lpstr>Ppt0000009</vt:lpstr>
      <vt:lpstr>9_Ppt0000009</vt:lpstr>
      <vt:lpstr>«Выбор налогового режима в связи с отменой ЕНВД» (порядок снятия с учета организаций и индивидуальных предпринимателей, состоящих на учете в налоговых органах в качестве налогоплательщиков ЕНВД, возможности сервисов ФНС России)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Company>fns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0000-07-897</dc:creator>
  <cp:lastModifiedBy>Admin</cp:lastModifiedBy>
  <cp:revision>324</cp:revision>
  <dcterms:created xsi:type="dcterms:W3CDTF">2013-03-21T13:05:08Z</dcterms:created>
  <dcterms:modified xsi:type="dcterms:W3CDTF">2020-10-01T07:27:10Z</dcterms:modified>
</cp:coreProperties>
</file>